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7" r:id="rId2"/>
    <p:sldId id="377" r:id="rId3"/>
    <p:sldId id="340" r:id="rId4"/>
    <p:sldId id="341" r:id="rId5"/>
    <p:sldId id="376" r:id="rId6"/>
    <p:sldId id="342" r:id="rId7"/>
    <p:sldId id="364" r:id="rId8"/>
    <p:sldId id="344" r:id="rId9"/>
    <p:sldId id="348" r:id="rId10"/>
    <p:sldId id="346" r:id="rId11"/>
    <p:sldId id="386" r:id="rId12"/>
    <p:sldId id="388" r:id="rId13"/>
    <p:sldId id="385" r:id="rId14"/>
    <p:sldId id="382" r:id="rId15"/>
    <p:sldId id="383" r:id="rId16"/>
    <p:sldId id="3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F204F4B-7F86-4BA1-B056-884B52A84681}">
          <p14:sldIdLst>
            <p14:sldId id="287"/>
            <p14:sldId id="377"/>
            <p14:sldId id="340"/>
            <p14:sldId id="341"/>
            <p14:sldId id="376"/>
            <p14:sldId id="342"/>
            <p14:sldId id="364"/>
            <p14:sldId id="344"/>
            <p14:sldId id="348"/>
            <p14:sldId id="346"/>
            <p14:sldId id="386"/>
            <p14:sldId id="388"/>
            <p14:sldId id="385"/>
            <p14:sldId id="382"/>
            <p14:sldId id="383"/>
            <p14:sldId id="384"/>
          </p14:sldIdLst>
        </p14:section>
        <p14:section name="Раздел без заголовка" id="{25A01848-C611-41A0-A4A9-7B62BD477DC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e49876b46458292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BD2"/>
    <a:srgbClr val="428EE2"/>
    <a:srgbClr val="7DDDFF"/>
    <a:srgbClr val="3399FF"/>
    <a:srgbClr val="4AB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39" autoAdjust="0"/>
  </p:normalViewPr>
  <p:slideViewPr>
    <p:cSldViewPr>
      <p:cViewPr varScale="1">
        <p:scale>
          <a:sx n="102" d="100"/>
          <a:sy n="102" d="100"/>
        </p:scale>
        <p:origin x="18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3194C8-6BF3-4E27-907D-2BC2575438D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A53336-A823-44D3-AEA6-72FC65192F4F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>
            <a:solidFill>
              <a:srgbClr val="FFC000"/>
            </a:solidFill>
          </a:endParaRPr>
        </a:p>
      </dgm:t>
    </dgm:pt>
    <dgm:pt modelId="{E5982E8F-0C17-4AF2-A35F-B56382CE9C3F}" type="parTrans" cxnId="{25AC1C38-D6D5-4554-B194-E73DB74D45FF}">
      <dgm:prSet/>
      <dgm:spPr/>
      <dgm:t>
        <a:bodyPr/>
        <a:lstStyle/>
        <a:p>
          <a:endParaRPr lang="ru-RU"/>
        </a:p>
      </dgm:t>
    </dgm:pt>
    <dgm:pt modelId="{56E8704A-58D4-4B6B-9C53-2287AB2DEB24}" type="sibTrans" cxnId="{25AC1C38-D6D5-4554-B194-E73DB74D45F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8D4C70C9-5678-48D8-81B7-A676DC3B7755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rPr>
            <a:t>Возможность профессионального роста</a:t>
          </a:r>
          <a:endParaRPr lang="ru-RU" dirty="0">
            <a:solidFill>
              <a:schemeClr val="accent1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ABBE578B-2B0C-4121-8763-8E330045DBD6}" type="parTrans" cxnId="{DB1DEB1D-7E70-4E8E-B8BF-1CFD03198798}">
      <dgm:prSet/>
      <dgm:spPr/>
      <dgm:t>
        <a:bodyPr/>
        <a:lstStyle/>
        <a:p>
          <a:endParaRPr lang="ru-RU"/>
        </a:p>
      </dgm:t>
    </dgm:pt>
    <dgm:pt modelId="{ACB9D986-462E-4E8F-A6EC-0ECEDDE28380}" type="sibTrans" cxnId="{DB1DEB1D-7E70-4E8E-B8BF-1CFD03198798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F56328EE-5A0B-4446-8FB9-E42A1A6AC09F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rPr>
            <a:t>Материальное поощрение</a:t>
          </a:r>
          <a:endParaRPr lang="ru-RU" dirty="0">
            <a:solidFill>
              <a:schemeClr val="accent1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C499C9EB-95FD-442E-B827-9FDB004DBD4A}" type="parTrans" cxnId="{5BD20753-F574-4E50-A95C-9C418416B49F}">
      <dgm:prSet/>
      <dgm:spPr/>
      <dgm:t>
        <a:bodyPr/>
        <a:lstStyle/>
        <a:p>
          <a:endParaRPr lang="ru-RU"/>
        </a:p>
      </dgm:t>
    </dgm:pt>
    <dgm:pt modelId="{9512C7DD-8D51-440D-B44F-E0B8F14EA763}" type="sibTrans" cxnId="{5BD20753-F574-4E50-A95C-9C418416B49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61D23236-E02B-4EB3-8112-6088A311DD73}" type="pres">
      <dgm:prSet presAssocID="{B53194C8-6BF3-4E27-907D-2BC2575438D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376E6C-622E-4DA8-9BCD-0137F253C46B}" type="pres">
      <dgm:prSet presAssocID="{B53194C8-6BF3-4E27-907D-2BC2575438D4}" presName="dummyMaxCanvas" presStyleCnt="0">
        <dgm:presLayoutVars/>
      </dgm:prSet>
      <dgm:spPr/>
    </dgm:pt>
    <dgm:pt modelId="{21AC76E5-46E1-40CB-9AB1-94E4894C9738}" type="pres">
      <dgm:prSet presAssocID="{B53194C8-6BF3-4E27-907D-2BC2575438D4}" presName="ThreeNodes_1" presStyleLbl="node1" presStyleIdx="0" presStyleCnt="3" custLinFactNeighborX="2555" custLinFactNeighborY="-18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05019-8708-40A4-980C-9805417D7859}" type="pres">
      <dgm:prSet presAssocID="{B53194C8-6BF3-4E27-907D-2BC2575438D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6FED5-B950-4372-8184-3C3729758925}" type="pres">
      <dgm:prSet presAssocID="{B53194C8-6BF3-4E27-907D-2BC2575438D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E186B-A1C7-48C2-B1AD-68734FE6D13C}" type="pres">
      <dgm:prSet presAssocID="{B53194C8-6BF3-4E27-907D-2BC2575438D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B41E9-EF70-4E40-A97F-C90EB4367E19}" type="pres">
      <dgm:prSet presAssocID="{B53194C8-6BF3-4E27-907D-2BC2575438D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EC5EF-0DB9-4F43-9823-8716F10003B3}" type="pres">
      <dgm:prSet presAssocID="{B53194C8-6BF3-4E27-907D-2BC2575438D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62BB4-734A-463B-BDEB-B8B9844BAA38}" type="pres">
      <dgm:prSet presAssocID="{B53194C8-6BF3-4E27-907D-2BC2575438D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131C4-042D-490A-AFDA-3E61DA6CC5D0}" type="pres">
      <dgm:prSet presAssocID="{B53194C8-6BF3-4E27-907D-2BC2575438D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219EE7-2B43-45CA-99D3-795F9EF8F1B9}" type="presOf" srcId="{F56328EE-5A0B-4446-8FB9-E42A1A6AC09F}" destId="{26B131C4-042D-490A-AFDA-3E61DA6CC5D0}" srcOrd="1" destOrd="0" presId="urn:microsoft.com/office/officeart/2005/8/layout/vProcess5"/>
    <dgm:cxn modelId="{F58101CA-7FC7-4B0D-B580-D459750E892F}" type="presOf" srcId="{BDA53336-A823-44D3-AEA6-72FC65192F4F}" destId="{21AC76E5-46E1-40CB-9AB1-94E4894C9738}" srcOrd="0" destOrd="0" presId="urn:microsoft.com/office/officeart/2005/8/layout/vProcess5"/>
    <dgm:cxn modelId="{25AC1C38-D6D5-4554-B194-E73DB74D45FF}" srcId="{B53194C8-6BF3-4E27-907D-2BC2575438D4}" destId="{BDA53336-A823-44D3-AEA6-72FC65192F4F}" srcOrd="0" destOrd="0" parTransId="{E5982E8F-0C17-4AF2-A35F-B56382CE9C3F}" sibTransId="{56E8704A-58D4-4B6B-9C53-2287AB2DEB24}"/>
    <dgm:cxn modelId="{5BD20753-F574-4E50-A95C-9C418416B49F}" srcId="{B53194C8-6BF3-4E27-907D-2BC2575438D4}" destId="{F56328EE-5A0B-4446-8FB9-E42A1A6AC09F}" srcOrd="2" destOrd="0" parTransId="{C499C9EB-95FD-442E-B827-9FDB004DBD4A}" sibTransId="{9512C7DD-8D51-440D-B44F-E0B8F14EA763}"/>
    <dgm:cxn modelId="{BE785CCE-29D1-4D91-9B0F-D231D7EF4162}" type="presOf" srcId="{BDA53336-A823-44D3-AEA6-72FC65192F4F}" destId="{296EC5EF-0DB9-4F43-9823-8716F10003B3}" srcOrd="1" destOrd="0" presId="urn:microsoft.com/office/officeart/2005/8/layout/vProcess5"/>
    <dgm:cxn modelId="{ABF05E08-B1E4-43C7-9703-397B0C020C93}" type="presOf" srcId="{8D4C70C9-5678-48D8-81B7-A676DC3B7755}" destId="{B7B05019-8708-40A4-980C-9805417D7859}" srcOrd="0" destOrd="0" presId="urn:microsoft.com/office/officeart/2005/8/layout/vProcess5"/>
    <dgm:cxn modelId="{D644BC9B-FCFD-480D-BEC7-E0289D2CA7F1}" type="presOf" srcId="{8D4C70C9-5678-48D8-81B7-A676DC3B7755}" destId="{17C62BB4-734A-463B-BDEB-B8B9844BAA38}" srcOrd="1" destOrd="0" presId="urn:microsoft.com/office/officeart/2005/8/layout/vProcess5"/>
    <dgm:cxn modelId="{46757355-1505-4BAA-AAA6-AE8E7FA582C7}" type="presOf" srcId="{56E8704A-58D4-4B6B-9C53-2287AB2DEB24}" destId="{64BE186B-A1C7-48C2-B1AD-68734FE6D13C}" srcOrd="0" destOrd="0" presId="urn:microsoft.com/office/officeart/2005/8/layout/vProcess5"/>
    <dgm:cxn modelId="{131ADF59-0DEA-4811-9EFC-E120079126A3}" type="presOf" srcId="{B53194C8-6BF3-4E27-907D-2BC2575438D4}" destId="{61D23236-E02B-4EB3-8112-6088A311DD73}" srcOrd="0" destOrd="0" presId="urn:microsoft.com/office/officeart/2005/8/layout/vProcess5"/>
    <dgm:cxn modelId="{DB1DEB1D-7E70-4E8E-B8BF-1CFD03198798}" srcId="{B53194C8-6BF3-4E27-907D-2BC2575438D4}" destId="{8D4C70C9-5678-48D8-81B7-A676DC3B7755}" srcOrd="1" destOrd="0" parTransId="{ABBE578B-2B0C-4121-8763-8E330045DBD6}" sibTransId="{ACB9D986-462E-4E8F-A6EC-0ECEDDE28380}"/>
    <dgm:cxn modelId="{C67C2C0C-97E6-4131-80C3-500C73415820}" type="presOf" srcId="{F56328EE-5A0B-4446-8FB9-E42A1A6AC09F}" destId="{80F6FED5-B950-4372-8184-3C3729758925}" srcOrd="0" destOrd="0" presId="urn:microsoft.com/office/officeart/2005/8/layout/vProcess5"/>
    <dgm:cxn modelId="{5482CD58-750E-4720-A9D2-37D9EA1F0A64}" type="presOf" srcId="{ACB9D986-462E-4E8F-A6EC-0ECEDDE28380}" destId="{4ABB41E9-EF70-4E40-A97F-C90EB4367E19}" srcOrd="0" destOrd="0" presId="urn:microsoft.com/office/officeart/2005/8/layout/vProcess5"/>
    <dgm:cxn modelId="{2CCF8FF1-A4D6-4ABA-BB30-7CDEA929ECC8}" type="presParOf" srcId="{61D23236-E02B-4EB3-8112-6088A311DD73}" destId="{D3376E6C-622E-4DA8-9BCD-0137F253C46B}" srcOrd="0" destOrd="0" presId="urn:microsoft.com/office/officeart/2005/8/layout/vProcess5"/>
    <dgm:cxn modelId="{DE72A7C2-15DB-455F-A073-B72B1530FA36}" type="presParOf" srcId="{61D23236-E02B-4EB3-8112-6088A311DD73}" destId="{21AC76E5-46E1-40CB-9AB1-94E4894C9738}" srcOrd="1" destOrd="0" presId="urn:microsoft.com/office/officeart/2005/8/layout/vProcess5"/>
    <dgm:cxn modelId="{AB929171-E594-4438-8496-CD21F4BAD6B6}" type="presParOf" srcId="{61D23236-E02B-4EB3-8112-6088A311DD73}" destId="{B7B05019-8708-40A4-980C-9805417D7859}" srcOrd="2" destOrd="0" presId="urn:microsoft.com/office/officeart/2005/8/layout/vProcess5"/>
    <dgm:cxn modelId="{E4AB13D4-D378-4D21-B4DB-00D54FF9D100}" type="presParOf" srcId="{61D23236-E02B-4EB3-8112-6088A311DD73}" destId="{80F6FED5-B950-4372-8184-3C3729758925}" srcOrd="3" destOrd="0" presId="urn:microsoft.com/office/officeart/2005/8/layout/vProcess5"/>
    <dgm:cxn modelId="{B034C66B-9335-4104-AC09-DD61F28A1D84}" type="presParOf" srcId="{61D23236-E02B-4EB3-8112-6088A311DD73}" destId="{64BE186B-A1C7-48C2-B1AD-68734FE6D13C}" srcOrd="4" destOrd="0" presId="urn:microsoft.com/office/officeart/2005/8/layout/vProcess5"/>
    <dgm:cxn modelId="{C45928CD-9949-46CC-A462-84B3554E6E3C}" type="presParOf" srcId="{61D23236-E02B-4EB3-8112-6088A311DD73}" destId="{4ABB41E9-EF70-4E40-A97F-C90EB4367E19}" srcOrd="5" destOrd="0" presId="urn:microsoft.com/office/officeart/2005/8/layout/vProcess5"/>
    <dgm:cxn modelId="{16C3C77B-1BA7-4E05-A3B9-141223D437E6}" type="presParOf" srcId="{61D23236-E02B-4EB3-8112-6088A311DD73}" destId="{296EC5EF-0DB9-4F43-9823-8716F10003B3}" srcOrd="6" destOrd="0" presId="urn:microsoft.com/office/officeart/2005/8/layout/vProcess5"/>
    <dgm:cxn modelId="{03D35BF2-00E0-4F38-B563-811D7307AC18}" type="presParOf" srcId="{61D23236-E02B-4EB3-8112-6088A311DD73}" destId="{17C62BB4-734A-463B-BDEB-B8B9844BAA38}" srcOrd="7" destOrd="0" presId="urn:microsoft.com/office/officeart/2005/8/layout/vProcess5"/>
    <dgm:cxn modelId="{1CAD9770-0BED-42D0-9F1C-B1EAF85A666B}" type="presParOf" srcId="{61D23236-E02B-4EB3-8112-6088A311DD73}" destId="{26B131C4-042D-490A-AFDA-3E61DA6CC5D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8034AC-2955-4C6C-83E8-D2E2999A8BA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AA15420-AA85-4B8A-9DB2-1BEA4FBB9640}">
      <dgm:prSet phldrT="[Текст]" custT="1"/>
      <dgm:spPr>
        <a:solidFill>
          <a:srgbClr val="26E2E2">
            <a:alpha val="50000"/>
          </a:srgbClr>
        </a:solidFill>
      </dgm:spPr>
      <dgm:t>
        <a:bodyPr/>
        <a:lstStyle/>
        <a:p>
          <a:r>
            <a:rPr lang="ru-RU" sz="1600" b="1" dirty="0" smtClean="0">
              <a:latin typeface="Arial Black" panose="020B0A04020102020204" pitchFamily="34" charset="0"/>
            </a:rPr>
            <a:t>ПЕДАГОГ – РЕБЕНОК, </a:t>
          </a:r>
        </a:p>
        <a:p>
          <a:r>
            <a:rPr lang="ru-RU" sz="1600" b="1" dirty="0" smtClean="0">
              <a:latin typeface="Arial Black" panose="020B0A04020102020204" pitchFamily="34" charset="0"/>
            </a:rPr>
            <a:t>РЕБЕНОК – РЕБЕНОК</a:t>
          </a:r>
          <a:endParaRPr lang="ru-RU" sz="1600" dirty="0">
            <a:latin typeface="Arial Black" panose="020B0A04020102020204" pitchFamily="34" charset="0"/>
          </a:endParaRPr>
        </a:p>
      </dgm:t>
    </dgm:pt>
    <dgm:pt modelId="{F44C2411-8E96-43E5-94A5-3110CE690D8A}" type="parTrans" cxnId="{C254B466-B1DF-4ED3-8EB9-B1DE6EFB0CF8}">
      <dgm:prSet/>
      <dgm:spPr/>
      <dgm:t>
        <a:bodyPr/>
        <a:lstStyle/>
        <a:p>
          <a:endParaRPr lang="ru-RU"/>
        </a:p>
      </dgm:t>
    </dgm:pt>
    <dgm:pt modelId="{66DFE252-A1B9-482C-BFB4-CF7A55603B02}" type="sibTrans" cxnId="{C254B466-B1DF-4ED3-8EB9-B1DE6EFB0CF8}">
      <dgm:prSet/>
      <dgm:spPr/>
      <dgm:t>
        <a:bodyPr/>
        <a:lstStyle/>
        <a:p>
          <a:endParaRPr lang="ru-RU"/>
        </a:p>
      </dgm:t>
    </dgm:pt>
    <dgm:pt modelId="{0AFF3104-3CD2-46FB-B228-0CCFE19EF8A4}">
      <dgm:prSet phldrT="[Текст]" custT="1"/>
      <dgm:spPr>
        <a:solidFill>
          <a:srgbClr val="FFFF00">
            <a:alpha val="50000"/>
          </a:srgbClr>
        </a:solidFill>
      </dgm:spPr>
      <dgm:t>
        <a:bodyPr/>
        <a:lstStyle/>
        <a:p>
          <a:endParaRPr lang="ru-RU" sz="1800" dirty="0"/>
        </a:p>
      </dgm:t>
    </dgm:pt>
    <dgm:pt modelId="{7E3DB8DA-AF7A-4458-96FC-6CEDDB812B43}" type="parTrans" cxnId="{1D627CA8-6DFA-4EAD-BF75-8425539F4784}">
      <dgm:prSet/>
      <dgm:spPr/>
      <dgm:t>
        <a:bodyPr/>
        <a:lstStyle/>
        <a:p>
          <a:endParaRPr lang="ru-RU"/>
        </a:p>
      </dgm:t>
    </dgm:pt>
    <dgm:pt modelId="{5E88BBB6-6704-4478-9F4A-E7C73AC4DA57}" type="sibTrans" cxnId="{1D627CA8-6DFA-4EAD-BF75-8425539F4784}">
      <dgm:prSet/>
      <dgm:spPr/>
      <dgm:t>
        <a:bodyPr/>
        <a:lstStyle/>
        <a:p>
          <a:endParaRPr lang="ru-RU"/>
        </a:p>
      </dgm:t>
    </dgm:pt>
    <dgm:pt modelId="{864BCE42-1808-40A7-B36D-B8E7A6ABD1FA}">
      <dgm:prSet phldrT="[Текст]" custT="1"/>
      <dgm:spPr>
        <a:solidFill>
          <a:srgbClr val="C36B9F">
            <a:alpha val="49804"/>
          </a:srgbClr>
        </a:solidFill>
      </dgm:spPr>
      <dgm:t>
        <a:bodyPr/>
        <a:lstStyle/>
        <a:p>
          <a:endParaRPr lang="ru-RU" sz="1200" dirty="0">
            <a:latin typeface="Arial Black" panose="020B0A04020102020204" pitchFamily="34" charset="0"/>
          </a:endParaRPr>
        </a:p>
      </dgm:t>
    </dgm:pt>
    <dgm:pt modelId="{4F6ED6C9-EA15-4D2C-A927-FC9E0CB8B8EC}" type="parTrans" cxnId="{E8F7F27E-E4DF-44AD-8398-F6D88E9CE4BE}">
      <dgm:prSet/>
      <dgm:spPr/>
      <dgm:t>
        <a:bodyPr/>
        <a:lstStyle/>
        <a:p>
          <a:endParaRPr lang="ru-RU"/>
        </a:p>
      </dgm:t>
    </dgm:pt>
    <dgm:pt modelId="{3F36579D-CAD6-4BEC-A05B-F83E00F9A2F4}" type="sibTrans" cxnId="{E8F7F27E-E4DF-44AD-8398-F6D88E9CE4BE}">
      <dgm:prSet/>
      <dgm:spPr/>
      <dgm:t>
        <a:bodyPr/>
        <a:lstStyle/>
        <a:p>
          <a:endParaRPr lang="ru-RU"/>
        </a:p>
      </dgm:t>
    </dgm:pt>
    <dgm:pt modelId="{911B70DC-C9FE-4392-BB0F-63751FEB5D72}" type="pres">
      <dgm:prSet presAssocID="{2C8034AC-2955-4C6C-83E8-D2E2999A8BAC}" presName="compositeShape" presStyleCnt="0">
        <dgm:presLayoutVars>
          <dgm:chMax val="7"/>
          <dgm:dir/>
          <dgm:resizeHandles val="exact"/>
        </dgm:presLayoutVars>
      </dgm:prSet>
      <dgm:spPr/>
    </dgm:pt>
    <dgm:pt modelId="{935DD3A9-5F45-4FC5-8AC4-A2A0ADFDE01D}" type="pres">
      <dgm:prSet presAssocID="{9AA15420-AA85-4B8A-9DB2-1BEA4FBB9640}" presName="circ1" presStyleLbl="vennNode1" presStyleIdx="0" presStyleCnt="3" custScaleX="113858" custScaleY="115027" custLinFactNeighborX="-39" custLinFactNeighborY="-2042"/>
      <dgm:spPr/>
      <dgm:t>
        <a:bodyPr/>
        <a:lstStyle/>
        <a:p>
          <a:endParaRPr lang="ru-RU"/>
        </a:p>
      </dgm:t>
    </dgm:pt>
    <dgm:pt modelId="{C7568798-E01F-4BB9-AFE4-CA152C302C96}" type="pres">
      <dgm:prSet presAssocID="{9AA15420-AA85-4B8A-9DB2-1BEA4FBB964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A27D3-F411-48EF-B258-806FEA87A96F}" type="pres">
      <dgm:prSet presAssocID="{0AFF3104-3CD2-46FB-B228-0CCFE19EF8A4}" presName="circ2" presStyleLbl="vennNode1" presStyleIdx="1" presStyleCnt="3" custScaleX="115887" custScaleY="113635" custLinFactNeighborX="23373" custLinFactNeighborY="-1258"/>
      <dgm:spPr/>
      <dgm:t>
        <a:bodyPr/>
        <a:lstStyle/>
        <a:p>
          <a:endParaRPr lang="ru-RU"/>
        </a:p>
      </dgm:t>
    </dgm:pt>
    <dgm:pt modelId="{C902D23F-0FD0-4143-BDF3-852F6AD19C6F}" type="pres">
      <dgm:prSet presAssocID="{0AFF3104-3CD2-46FB-B228-0CCFE19EF8A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DBFD6-83BD-47A2-89CF-A27F026463FB}" type="pres">
      <dgm:prSet presAssocID="{864BCE42-1808-40A7-B36D-B8E7A6ABD1FA}" presName="circ3" presStyleLbl="vennNode1" presStyleIdx="2" presStyleCnt="3" custScaleX="120857" custScaleY="117271" custLinFactNeighborX="-10420" custLinFactNeighborY="-5670"/>
      <dgm:spPr/>
      <dgm:t>
        <a:bodyPr/>
        <a:lstStyle/>
        <a:p>
          <a:endParaRPr lang="ru-RU"/>
        </a:p>
      </dgm:t>
    </dgm:pt>
    <dgm:pt modelId="{DCF02C94-CF3E-48A9-93EA-BB1C217554F9}" type="pres">
      <dgm:prSet presAssocID="{864BCE42-1808-40A7-B36D-B8E7A6ABD1F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C509FD-F7D4-41AF-BEE5-BC2D347723B8}" type="presOf" srcId="{2C8034AC-2955-4C6C-83E8-D2E2999A8BAC}" destId="{911B70DC-C9FE-4392-BB0F-63751FEB5D72}" srcOrd="0" destOrd="0" presId="urn:microsoft.com/office/officeart/2005/8/layout/venn1"/>
    <dgm:cxn modelId="{79AD500E-E2DE-45B0-8625-D8035457074B}" type="presOf" srcId="{0AFF3104-3CD2-46FB-B228-0CCFE19EF8A4}" destId="{98AA27D3-F411-48EF-B258-806FEA87A96F}" srcOrd="0" destOrd="0" presId="urn:microsoft.com/office/officeart/2005/8/layout/venn1"/>
    <dgm:cxn modelId="{CCB60972-7A7D-476D-821F-3CB15877CF13}" type="presOf" srcId="{864BCE42-1808-40A7-B36D-B8E7A6ABD1FA}" destId="{A5EDBFD6-83BD-47A2-89CF-A27F026463FB}" srcOrd="0" destOrd="0" presId="urn:microsoft.com/office/officeart/2005/8/layout/venn1"/>
    <dgm:cxn modelId="{6A246232-9EC4-4F3C-B289-4F478A07C547}" type="presOf" srcId="{0AFF3104-3CD2-46FB-B228-0CCFE19EF8A4}" destId="{C902D23F-0FD0-4143-BDF3-852F6AD19C6F}" srcOrd="1" destOrd="0" presId="urn:microsoft.com/office/officeart/2005/8/layout/venn1"/>
    <dgm:cxn modelId="{E8F7F27E-E4DF-44AD-8398-F6D88E9CE4BE}" srcId="{2C8034AC-2955-4C6C-83E8-D2E2999A8BAC}" destId="{864BCE42-1808-40A7-B36D-B8E7A6ABD1FA}" srcOrd="2" destOrd="0" parTransId="{4F6ED6C9-EA15-4D2C-A927-FC9E0CB8B8EC}" sibTransId="{3F36579D-CAD6-4BEC-A05B-F83E00F9A2F4}"/>
    <dgm:cxn modelId="{CE2D0C8C-9249-4705-BBB5-A7BE3F2BB216}" type="presOf" srcId="{864BCE42-1808-40A7-B36D-B8E7A6ABD1FA}" destId="{DCF02C94-CF3E-48A9-93EA-BB1C217554F9}" srcOrd="1" destOrd="0" presId="urn:microsoft.com/office/officeart/2005/8/layout/venn1"/>
    <dgm:cxn modelId="{74B5ED90-59EC-49FB-B031-9B6AAC69B7FC}" type="presOf" srcId="{9AA15420-AA85-4B8A-9DB2-1BEA4FBB9640}" destId="{C7568798-E01F-4BB9-AFE4-CA152C302C96}" srcOrd="1" destOrd="0" presId="urn:microsoft.com/office/officeart/2005/8/layout/venn1"/>
    <dgm:cxn modelId="{C254B466-B1DF-4ED3-8EB9-B1DE6EFB0CF8}" srcId="{2C8034AC-2955-4C6C-83E8-D2E2999A8BAC}" destId="{9AA15420-AA85-4B8A-9DB2-1BEA4FBB9640}" srcOrd="0" destOrd="0" parTransId="{F44C2411-8E96-43E5-94A5-3110CE690D8A}" sibTransId="{66DFE252-A1B9-482C-BFB4-CF7A55603B02}"/>
    <dgm:cxn modelId="{FDD8A8C4-1850-49F6-8FC6-A22D7F852FE1}" type="presOf" srcId="{9AA15420-AA85-4B8A-9DB2-1BEA4FBB9640}" destId="{935DD3A9-5F45-4FC5-8AC4-A2A0ADFDE01D}" srcOrd="0" destOrd="0" presId="urn:microsoft.com/office/officeart/2005/8/layout/venn1"/>
    <dgm:cxn modelId="{1D627CA8-6DFA-4EAD-BF75-8425539F4784}" srcId="{2C8034AC-2955-4C6C-83E8-D2E2999A8BAC}" destId="{0AFF3104-3CD2-46FB-B228-0CCFE19EF8A4}" srcOrd="1" destOrd="0" parTransId="{7E3DB8DA-AF7A-4458-96FC-6CEDDB812B43}" sibTransId="{5E88BBB6-6704-4478-9F4A-E7C73AC4DA57}"/>
    <dgm:cxn modelId="{7E707863-7949-46B6-9233-86304C76FA5B}" type="presParOf" srcId="{911B70DC-C9FE-4392-BB0F-63751FEB5D72}" destId="{935DD3A9-5F45-4FC5-8AC4-A2A0ADFDE01D}" srcOrd="0" destOrd="0" presId="urn:microsoft.com/office/officeart/2005/8/layout/venn1"/>
    <dgm:cxn modelId="{FF5F0A6A-2322-4C9A-AE0B-AAAD620CC1BF}" type="presParOf" srcId="{911B70DC-C9FE-4392-BB0F-63751FEB5D72}" destId="{C7568798-E01F-4BB9-AFE4-CA152C302C96}" srcOrd="1" destOrd="0" presId="urn:microsoft.com/office/officeart/2005/8/layout/venn1"/>
    <dgm:cxn modelId="{58E8CE90-4EE3-419E-8776-3D3BED356427}" type="presParOf" srcId="{911B70DC-C9FE-4392-BB0F-63751FEB5D72}" destId="{98AA27D3-F411-48EF-B258-806FEA87A96F}" srcOrd="2" destOrd="0" presId="urn:microsoft.com/office/officeart/2005/8/layout/venn1"/>
    <dgm:cxn modelId="{658B6714-4E32-469B-B04C-DD407F956C31}" type="presParOf" srcId="{911B70DC-C9FE-4392-BB0F-63751FEB5D72}" destId="{C902D23F-0FD0-4143-BDF3-852F6AD19C6F}" srcOrd="3" destOrd="0" presId="urn:microsoft.com/office/officeart/2005/8/layout/venn1"/>
    <dgm:cxn modelId="{784DB882-DB40-443E-9598-BD117C31D91F}" type="presParOf" srcId="{911B70DC-C9FE-4392-BB0F-63751FEB5D72}" destId="{A5EDBFD6-83BD-47A2-89CF-A27F026463FB}" srcOrd="4" destOrd="0" presId="urn:microsoft.com/office/officeart/2005/8/layout/venn1"/>
    <dgm:cxn modelId="{C0E4C04C-911D-4FAE-9A1A-A6B3FEE6C2A0}" type="presParOf" srcId="{911B70DC-C9FE-4392-BB0F-63751FEB5D72}" destId="{DCF02C94-CF3E-48A9-93EA-BB1C217554F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C76E5-46E1-40CB-9AB1-94E4894C9738}">
      <dsp:nvSpPr>
        <dsp:cNvPr id="0" name=""/>
        <dsp:cNvSpPr/>
      </dsp:nvSpPr>
      <dsp:spPr>
        <a:xfrm>
          <a:off x="168894" y="0"/>
          <a:ext cx="6610334" cy="123133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>
            <a:solidFill>
              <a:srgbClr val="FFC000"/>
            </a:solidFill>
          </a:endParaRPr>
        </a:p>
      </dsp:txBody>
      <dsp:txXfrm>
        <a:off x="204959" y="36065"/>
        <a:ext cx="5281625" cy="1159206"/>
      </dsp:txXfrm>
    </dsp:sp>
    <dsp:sp modelId="{B7B05019-8708-40A4-980C-9805417D7859}">
      <dsp:nvSpPr>
        <dsp:cNvPr id="0" name=""/>
        <dsp:cNvSpPr/>
      </dsp:nvSpPr>
      <dsp:spPr>
        <a:xfrm>
          <a:off x="583264" y="1436559"/>
          <a:ext cx="6610334" cy="123133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rPr>
            <a:t>Возможность профессионального роста</a:t>
          </a:r>
          <a:endParaRPr lang="ru-RU" sz="2500" kern="1200" dirty="0">
            <a:solidFill>
              <a:schemeClr val="accent1">
                <a:lumMod val="75000"/>
              </a:schemeClr>
            </a:solidFill>
            <a:latin typeface="Arial Black" panose="020B0A04020102020204" pitchFamily="34" charset="0"/>
          </a:endParaRPr>
        </a:p>
      </dsp:txBody>
      <dsp:txXfrm>
        <a:off x="619329" y="1472624"/>
        <a:ext cx="5154570" cy="1159206"/>
      </dsp:txXfrm>
    </dsp:sp>
    <dsp:sp modelId="{80F6FED5-B950-4372-8184-3C3729758925}">
      <dsp:nvSpPr>
        <dsp:cNvPr id="0" name=""/>
        <dsp:cNvSpPr/>
      </dsp:nvSpPr>
      <dsp:spPr>
        <a:xfrm>
          <a:off x="1166529" y="2873119"/>
          <a:ext cx="6610334" cy="123133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rPr>
            <a:t>Материальное поощрение</a:t>
          </a:r>
          <a:endParaRPr lang="ru-RU" sz="2500" kern="1200" dirty="0">
            <a:solidFill>
              <a:schemeClr val="accent1">
                <a:lumMod val="75000"/>
              </a:schemeClr>
            </a:solidFill>
            <a:latin typeface="Arial Black" panose="020B0A04020102020204" pitchFamily="34" charset="0"/>
          </a:endParaRPr>
        </a:p>
      </dsp:txBody>
      <dsp:txXfrm>
        <a:off x="1202594" y="2909184"/>
        <a:ext cx="5154570" cy="1159206"/>
      </dsp:txXfrm>
    </dsp:sp>
    <dsp:sp modelId="{64BE186B-A1C7-48C2-B1AD-68734FE6D13C}">
      <dsp:nvSpPr>
        <dsp:cNvPr id="0" name=""/>
        <dsp:cNvSpPr/>
      </dsp:nvSpPr>
      <dsp:spPr>
        <a:xfrm>
          <a:off x="5809965" y="933763"/>
          <a:ext cx="800368" cy="80036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990048" y="933763"/>
        <a:ext cx="440202" cy="602277"/>
      </dsp:txXfrm>
    </dsp:sp>
    <dsp:sp modelId="{4ABB41E9-EF70-4E40-A97F-C90EB4367E19}">
      <dsp:nvSpPr>
        <dsp:cNvPr id="0" name=""/>
        <dsp:cNvSpPr/>
      </dsp:nvSpPr>
      <dsp:spPr>
        <a:xfrm>
          <a:off x="6393230" y="2362114"/>
          <a:ext cx="800368" cy="80036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6573313" y="2362114"/>
        <a:ext cx="440202" cy="6022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DD3A9-5F45-4FC5-8AC4-A2A0ADFDE01D}">
      <dsp:nvSpPr>
        <dsp:cNvPr id="0" name=""/>
        <dsp:cNvSpPr/>
      </dsp:nvSpPr>
      <dsp:spPr>
        <a:xfrm>
          <a:off x="2107021" y="-183781"/>
          <a:ext cx="3492640" cy="3528500"/>
        </a:xfrm>
        <a:prstGeom prst="ellipse">
          <a:avLst/>
        </a:prstGeom>
        <a:solidFill>
          <a:srgbClr val="26E2E2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Black" panose="020B0A04020102020204" pitchFamily="34" charset="0"/>
            </a:rPr>
            <a:t>ПЕДАГОГ – РЕБЕНОК,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Black" panose="020B0A04020102020204" pitchFamily="34" charset="0"/>
            </a:rPr>
            <a:t>РЕБЕНОК – РЕБЕНОК</a:t>
          </a:r>
          <a:endParaRPr lang="ru-RU" sz="1600" kern="1200" dirty="0">
            <a:latin typeface="Arial Black" panose="020B0A04020102020204" pitchFamily="34" charset="0"/>
          </a:endParaRPr>
        </a:p>
      </dsp:txBody>
      <dsp:txXfrm>
        <a:off x="2572706" y="433706"/>
        <a:ext cx="2561269" cy="1587825"/>
      </dsp:txXfrm>
    </dsp:sp>
    <dsp:sp modelId="{98AA27D3-F411-48EF-B258-806FEA87A96F}">
      <dsp:nvSpPr>
        <dsp:cNvPr id="0" name=""/>
        <dsp:cNvSpPr/>
      </dsp:nvSpPr>
      <dsp:spPr>
        <a:xfrm>
          <a:off x="3900944" y="1716191"/>
          <a:ext cx="3554881" cy="3485799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988146" y="2616690"/>
        <a:ext cx="2132928" cy="1917189"/>
      </dsp:txXfrm>
    </dsp:sp>
    <dsp:sp modelId="{A5EDBFD6-83BD-47A2-89CF-A27F026463FB}">
      <dsp:nvSpPr>
        <dsp:cNvPr id="0" name=""/>
        <dsp:cNvSpPr/>
      </dsp:nvSpPr>
      <dsp:spPr>
        <a:xfrm>
          <a:off x="574360" y="1525084"/>
          <a:ext cx="3707337" cy="3597335"/>
        </a:xfrm>
        <a:prstGeom prst="ellipse">
          <a:avLst/>
        </a:prstGeom>
        <a:solidFill>
          <a:srgbClr val="C36B9F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Arial Black" panose="020B0A04020102020204" pitchFamily="34" charset="0"/>
          </a:endParaRPr>
        </a:p>
      </dsp:txBody>
      <dsp:txXfrm>
        <a:off x="923468" y="2454395"/>
        <a:ext cx="2224402" cy="1978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696D9-15AE-4529-BAF8-03C545FAD347}" type="datetimeFigureOut">
              <a:rPr lang="ru-RU" smtClean="0"/>
              <a:t>19.08.2021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C0962-3EC2-46F4-AD71-108747CE68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707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0962-3EC2-46F4-AD71-108747CE68D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665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0962-3EC2-46F4-AD71-108747CE68D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665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0962-3EC2-46F4-AD71-108747CE68D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665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0962-3EC2-46F4-AD71-108747CE68D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665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0962-3EC2-46F4-AD71-108747CE68D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665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0962-3EC2-46F4-AD71-108747CE68D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665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0962-3EC2-46F4-AD71-108747CE68DF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665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0962-3EC2-46F4-AD71-108747CE68DF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12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microsoft.com/office/2007/relationships/hdphoto" Target="../media/hdphoto3.wdp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чий стол\flipchart-440591_128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t="8662" r="4983" b="9492"/>
          <a:stretch/>
        </p:blipFill>
        <p:spPr bwMode="auto">
          <a:xfrm>
            <a:off x="107503" y="854128"/>
            <a:ext cx="8928992" cy="584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47717"/>
            <a:ext cx="8856983" cy="677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МУНИЦИПАЛЬНОГО ОБРАЗОВАНИЯ ГОРОД КРАСНОДАР </a:t>
            </a:r>
          </a:p>
          <a:p>
            <a:pPr algn="ctr"/>
            <a:r>
              <a:rPr lang="ru-RU" sz="1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«ЦЕНТР РАЗВИТИЯ РЕБЁНКА – ДЕТСКИЙ САД № 201»</a:t>
            </a:r>
          </a:p>
        </p:txBody>
      </p:sp>
      <p:pic>
        <p:nvPicPr>
          <p:cNvPr id="7" name="Picture 4" descr="C:\Users\1\Desktop\1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19" y="158146"/>
            <a:ext cx="1368151" cy="59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2060848"/>
            <a:ext cx="6840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1C7BD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dirty="0">
              <a:solidFill>
                <a:srgbClr val="1C7BD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1294" y="5949280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Воспитатель: Рарова  Людмила Николаевна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1" y="1735662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Влияние участия в конкурсном движении на повышение качества взаимодействия участников образовательных отношений 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skopilka.com/wp-content/uploads/2015/08/konkurs-lavina-otzivov-pobeditel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" t="9330" r="7529" b="4368"/>
          <a:stretch/>
        </p:blipFill>
        <p:spPr bwMode="auto">
          <a:xfrm>
            <a:off x="2403898" y="3216011"/>
            <a:ext cx="4336202" cy="273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2687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2021 ДЛЯ Ю.В\20210210_120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453" y="3140968"/>
            <a:ext cx="4244421" cy="3183316"/>
          </a:xfrm>
          <a:prstGeom prst="rect">
            <a:avLst/>
          </a:prstGeom>
          <a:noFill/>
          <a:ln w="38100">
            <a:solidFill>
              <a:srgbClr val="1C7BD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2021 ДЛЯ Ю.В\20210210_1202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4270412" cy="3202809"/>
          </a:xfrm>
          <a:prstGeom prst="rect">
            <a:avLst/>
          </a:prstGeom>
          <a:noFill/>
          <a:ln w="38100">
            <a:solidFill>
              <a:srgbClr val="1C7BD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07840" y="191576"/>
            <a:ext cx="8856982" cy="584775"/>
          </a:xfrm>
          <a:prstGeom prst="rect">
            <a:avLst/>
          </a:prstGeom>
          <a:solidFill>
            <a:srgbClr val="A0E9F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ЧЕТВЕРТОЕ ЗАДАНИЕ</a:t>
            </a:r>
          </a:p>
        </p:txBody>
      </p:sp>
      <p:pic>
        <p:nvPicPr>
          <p:cNvPr id="13" name="Picture 4" descr="C:\Users\1\Desktop\1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230592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70579" y="1122243"/>
            <a:ext cx="3672408" cy="15521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Снять видеоролик, в котором отражены свидетельства детской самостоятельности, проявления детской инициативности, или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детского голоса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».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046901">
            <a:off x="6280961" y="5751691"/>
            <a:ext cx="282962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Камера, мотор!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8" name="Picture 6" descr="https://www.amurobl.ru/upload/medialibrary/3b2/Video_Camera_Simli_Clipart_PNG_01_1024x6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38267"/>
            <a:ext cx="2749123" cy="17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6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2" cy="584775"/>
          </a:xfrm>
          <a:prstGeom prst="rect">
            <a:avLst/>
          </a:prstGeom>
          <a:solidFill>
            <a:srgbClr val="A0E9F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ПЯТОЕ ЗАДАНИЕ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001075"/>
            <a:ext cx="3672408" cy="15521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Каким опытом Вы бы могли поделиться с коллегами?</a:t>
            </a:r>
            <a:endParaRPr lang="ru-RU" sz="20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12" descr="https://clipart-best.com/img/question-mark/question-mark-clip-art-8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24704"/>
            <a:ext cx="1345726" cy="134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28257" y="3117003"/>
            <a:ext cx="4572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Для эффективного решения задач творческого  развития детей, я взяла идею создания «Театра в чемоданчике».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2" y="3117003"/>
            <a:ext cx="3907858" cy="293089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C:\Users\1\Desktop\1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30606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43.userapi.com/impf/UVeQy9ma0HQHKQ42fAsY-ufRo_LewiWXjSj3gQ/iWz9LDgzDDA.jpg?size=295x400&amp;quality=96&amp;proxy=1&amp;sign=ca9515dfc79a15d145a9e13faaf6363f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526" y="675410"/>
            <a:ext cx="2626058" cy="244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1 ИННОВАЦИЯ\2018 - 2019\Чемодан\фото чмодан\IMG_20190514_08271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" t="15028" r="3229" b="17849"/>
          <a:stretch/>
        </p:blipFill>
        <p:spPr bwMode="auto">
          <a:xfrm>
            <a:off x="4624160" y="4437112"/>
            <a:ext cx="4066219" cy="226672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77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836897520"/>
              </p:ext>
            </p:extLst>
          </p:nvPr>
        </p:nvGraphicFramePr>
        <p:xfrm>
          <a:off x="672138" y="1615882"/>
          <a:ext cx="763284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8595" y="184545"/>
            <a:ext cx="8928992" cy="861774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1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КАЧЕСТВО ВЗАИМОДЕЙСТВИЯ УЧАСТНИКОВ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ОБРАЗОВАТЕЛЬНЫХ ОТНОШЕНИЙ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4" descr="C:\Users\1\Desktop\1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3626" y="597141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0655" y="4837802"/>
            <a:ext cx="2986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600" b="1" dirty="0">
                <a:latin typeface="Arial Black" panose="020B0A04020102020204" pitchFamily="34" charset="0"/>
              </a:rPr>
              <a:t>РЕБЕНОК – РОДИТЕЛЬ, </a:t>
            </a:r>
          </a:p>
          <a:p>
            <a:pPr lvl="0"/>
            <a:r>
              <a:rPr lang="ru-RU" sz="1600" b="1" dirty="0">
                <a:latin typeface="Arial Black" panose="020B0A04020102020204" pitchFamily="34" charset="0"/>
              </a:rPr>
              <a:t>РОДИТЕЛЬ – ПЕДАГОГ, </a:t>
            </a:r>
          </a:p>
          <a:p>
            <a:pPr lvl="0"/>
            <a:r>
              <a:rPr lang="ru-RU" sz="1600" b="1" dirty="0">
                <a:latin typeface="Arial Black" panose="020B0A04020102020204" pitchFamily="34" charset="0"/>
              </a:rPr>
              <a:t>РОДИТЕЛЬ – РОДИТЕЛЬ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695626" y="-703180"/>
            <a:ext cx="3040928" cy="6169746"/>
            <a:chOff x="3454400" y="2204720"/>
            <a:chExt cx="3036353" cy="6838279"/>
          </a:xfrm>
        </p:grpSpPr>
        <p:sp>
          <p:nvSpPr>
            <p:cNvPr id="8" name="Овал 7"/>
            <p:cNvSpPr/>
            <p:nvPr/>
          </p:nvSpPr>
          <p:spPr>
            <a:xfrm>
              <a:off x="4052353" y="6604599"/>
              <a:ext cx="2438400" cy="24384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Овал 4"/>
            <p:cNvSpPr/>
            <p:nvPr/>
          </p:nvSpPr>
          <p:spPr>
            <a:xfrm>
              <a:off x="3454400" y="2204720"/>
              <a:ext cx="1463040" cy="1341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339430" y="3537500"/>
            <a:ext cx="23720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СИСТЕМА ОБРАЗОВАТЕЛЬНЫХ ОТНОШЕНИЙ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826" y="4820235"/>
            <a:ext cx="3100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 smtClean="0">
                <a:latin typeface="Arial Black" panose="020B0A04020102020204" pitchFamily="34" charset="0"/>
              </a:rPr>
              <a:t>ПЕДАГОГ – ПЕДАГОГ, </a:t>
            </a:r>
          </a:p>
          <a:p>
            <a:pPr lvl="0"/>
            <a:r>
              <a:rPr lang="ru-RU" b="1" dirty="0" smtClean="0">
                <a:latin typeface="Arial Black" panose="020B0A04020102020204" pitchFamily="34" charset="0"/>
              </a:rPr>
              <a:t>ПЕДАГОГ – ДИРЕКТОР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46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764" y="69051"/>
            <a:ext cx="8856982" cy="707886"/>
          </a:xfrm>
          <a:prstGeom prst="rect">
            <a:avLst/>
          </a:prstGeom>
          <a:solidFill>
            <a:srgbClr val="A0E9F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ПОБЕДА!</a:t>
            </a:r>
          </a:p>
        </p:txBody>
      </p:sp>
      <p:pic>
        <p:nvPicPr>
          <p:cNvPr id="5" name="Picture 4" descr="C:\Users\1\Desktop\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30606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3" t="4583" r="5359" b="6797"/>
          <a:stretch/>
        </p:blipFill>
        <p:spPr>
          <a:xfrm>
            <a:off x="1259632" y="912241"/>
            <a:ext cx="6984776" cy="5787386"/>
          </a:xfrm>
          <a:prstGeom prst="rect">
            <a:avLst/>
          </a:prstGeom>
        </p:spPr>
      </p:pic>
      <p:pic>
        <p:nvPicPr>
          <p:cNvPr id="8" name="Объект 8">
            <a:extLst>
              <a:ext uri="{FF2B5EF4-FFF2-40B4-BE49-F238E27FC236}">
                <a16:creationId xmlns:a16="http://schemas.microsoft.com/office/drawing/2014/main" id="{1083E9E4-B3F2-4660-AA12-B03495989A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67" b="86389" l="0" r="77396"/>
                    </a14:imgEffect>
                  </a14:imgLayer>
                </a14:imgProps>
              </a:ext>
            </a:extLst>
          </a:blip>
          <a:srcRect l="16204" t="9024" r="61356" b="71030"/>
          <a:stretch/>
        </p:blipFill>
        <p:spPr>
          <a:xfrm>
            <a:off x="141579" y="463415"/>
            <a:ext cx="2767707" cy="1383855"/>
          </a:xfrm>
          <a:prstGeom prst="ellipse">
            <a:avLst/>
          </a:prstGeom>
          <a:ln w="5715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5899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621" y="262316"/>
            <a:ext cx="8928992" cy="738664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1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ЧТО ДАЛ МНЕ КОНКУРС?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361776"/>
            <a:ext cx="1390968" cy="60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0034" y="1432460"/>
            <a:ext cx="653255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1.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Возможность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оценить свои силы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уровень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профессионализма.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2232" y="2563116"/>
            <a:ext cx="770275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Вдохновение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и мотивацию к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саморазвитию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профессиональному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росту.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9593" y="3697986"/>
            <a:ext cx="8707833" cy="8156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35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3. </a:t>
            </a:r>
            <a:r>
              <a:rPr lang="ru-RU" sz="235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Моя </a:t>
            </a:r>
            <a:r>
              <a:rPr lang="ru-RU" sz="235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методическая копилка за время конкурса </a:t>
            </a:r>
            <a:endParaRPr lang="ru-RU" sz="2350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35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пополнилась </a:t>
            </a:r>
            <a:r>
              <a:rPr lang="ru-RU" sz="235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новыми статьями и </a:t>
            </a:r>
            <a:r>
              <a:rPr lang="ru-RU" sz="235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книгами.</a:t>
            </a:r>
            <a:endParaRPr lang="ru-RU" sz="235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04061" y="4782754"/>
            <a:ext cx="529183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4.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Материальное поощрение.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8" descr="https://www.cancilleria.gov.co/sites/default/files/FOTOS2018/chul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685" y="3167216"/>
            <a:ext cx="520119" cy="68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www.cancilleria.gov.co/sites/default/files/FOTOS2018/chul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75373"/>
            <a:ext cx="520119" cy="68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www.cancilleria.gov.co/sites/default/files/FOTOS2018/chul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189" y="4172863"/>
            <a:ext cx="520119" cy="68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verpek.ru/pic/tov/15895403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354681"/>
            <a:ext cx="4464496" cy="285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51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621" y="262316"/>
            <a:ext cx="8928992" cy="861774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1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СОВЕТЫ: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C:\Users\1\Desktop\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306778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5384" y="1546299"/>
            <a:ext cx="405591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1. Поставьте  цель.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306960"/>
            <a:ext cx="620046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2. Работайте в команде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единомышленников.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498508"/>
            <a:ext cx="734481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3. Оценить конкурентоспособность того опыта, который представлен на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конкурс. 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4566946"/>
            <a:ext cx="69285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1C7BD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4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Уделяйте внимание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мелочам.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96524" y="5450718"/>
            <a:ext cx="48125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5. Боритесь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за победу!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052" name="Picture 4" descr="https://w7.pngwing.com/pngs/1005/853/png-transparent-computer-icons-symbol-desktop-symbol-miscellaneous-innovation-desktop-wallpap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3" l="0" r="99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1" y="4792757"/>
            <a:ext cx="2088232" cy="20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79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172979"/>
            <a:ext cx="8352927" cy="677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МУНИЦИПАЛЬНОГО ОБРАЗОВАНИЯ ГОРОД КРАСНОДАР </a:t>
            </a:r>
          </a:p>
          <a:p>
            <a:pPr algn="ctr"/>
            <a:r>
              <a:rPr lang="ru-RU" sz="1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«ЦЕНТР РАЗВИТИЯ РЕБЁНКА – ДЕТСКИЙ САД № 201»</a:t>
            </a:r>
          </a:p>
        </p:txBody>
      </p:sp>
      <p:pic>
        <p:nvPicPr>
          <p:cNvPr id="8" name="Picture 2" descr="D:\рабочий стол\flipchart-440591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84" y="586644"/>
            <a:ext cx="8653332" cy="66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8064" y="404664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254" y="1854046"/>
            <a:ext cx="7128792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Каждый шаг, который мы </a:t>
            </a: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делаем, </a:t>
            </a:r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открывает перед нами тысячи новых дверей, а успех приходит только тогда, когда </a:t>
            </a: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мы делаем первый шаг</a:t>
            </a:r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!</a:t>
            </a:r>
          </a:p>
        </p:txBody>
      </p:sp>
      <p:pic>
        <p:nvPicPr>
          <p:cNvPr id="1028" name="Picture 4" descr="https://www.fij.be/wp-content/uploads/2014/05/PORTE_OUVERTE-BD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6517" r="10768" b="16216"/>
          <a:stretch/>
        </p:blipFill>
        <p:spPr bwMode="auto">
          <a:xfrm>
            <a:off x="2656909" y="3784454"/>
            <a:ext cx="3643283" cy="242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55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https://static.tildacdn.com/tild3638-3136-4066-b161-396537663738/244-2448614_ab-96-y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9" t="-309" r="46382" b="85178"/>
          <a:stretch/>
        </p:blipFill>
        <p:spPr bwMode="auto">
          <a:xfrm rot="6994773">
            <a:off x="7099699" y="3332894"/>
            <a:ext cx="1024592" cy="408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static.tildacdn.com/tild3638-3136-4066-b161-396537663738/244-2448614_ab-96-y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5" t="8559" b="75200"/>
          <a:stretch/>
        </p:blipFill>
        <p:spPr bwMode="auto">
          <a:xfrm rot="1153932" flipH="1">
            <a:off x="-705337" y="973915"/>
            <a:ext cx="3846827" cy="64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1648" y="188640"/>
            <a:ext cx="2588436" cy="112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atic.tildacdn.com/tild3638-3136-4066-b161-396537663738/244-2448614_ab-96-y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7744">
            <a:off x="683915" y="462650"/>
            <a:ext cx="7891713" cy="633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4519" y="1353634"/>
            <a:ext cx="212910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В КАЖДОМ</a:t>
            </a:r>
            <a:endParaRPr lang="ru-RU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113022"/>
            <a:ext cx="2066591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ЧЕЛОВЕКЕ</a:t>
            </a:r>
            <a:endParaRPr lang="ru-RU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1082" y="1330706"/>
            <a:ext cx="168318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СОЛНЦЕ</a:t>
            </a:r>
            <a:endParaRPr lang="ru-RU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001" y="5733256"/>
            <a:ext cx="163057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ТОЛЬКО</a:t>
            </a:r>
            <a:endParaRPr lang="ru-RU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280" y="5733256"/>
            <a:ext cx="1826141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СВЕТИТЬ</a:t>
            </a:r>
            <a:endParaRPr lang="ru-RU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Picture 8" descr="https://www.psychologos.ru/images/articles/showcases/dn8219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299" y="2000406"/>
            <a:ext cx="3332764" cy="24831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758344" y="6309320"/>
            <a:ext cx="176041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  <a:latin typeface="Arial Black" panose="020B0A04020102020204" pitchFamily="34" charset="0"/>
              </a:rPr>
              <a:t>ДАЙ ЕМУ</a:t>
            </a:r>
          </a:p>
        </p:txBody>
      </p:sp>
      <p:pic>
        <p:nvPicPr>
          <p:cNvPr id="16" name="Picture 4" descr="https://static.tildacdn.com/tild3638-3136-4066-b161-396537663738/244-2448614_ab-96-y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5" t="8559" b="75200"/>
          <a:stretch/>
        </p:blipFill>
        <p:spPr bwMode="auto">
          <a:xfrm rot="19852169">
            <a:off x="5263999" y="379235"/>
            <a:ext cx="3079881" cy="6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static.tildacdn.com/tild3638-3136-4066-b161-396537663738/244-2448614_ab-96-y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9" t="-309" r="46382" b="85178"/>
          <a:stretch/>
        </p:blipFill>
        <p:spPr bwMode="auto">
          <a:xfrm rot="19861167">
            <a:off x="2606323" y="34110"/>
            <a:ext cx="1349635" cy="196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static.tildacdn.com/tild3638-3136-4066-b161-396537663738/244-2448614_ab-96-y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9" t="-309" r="46382" b="85178"/>
          <a:stretch/>
        </p:blipFill>
        <p:spPr bwMode="auto">
          <a:xfrm rot="16677829">
            <a:off x="592593" y="1998828"/>
            <a:ext cx="1349635" cy="25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static.tildacdn.com/tild3638-3136-4066-b161-396537663738/244-2448614_ab-96-y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5" t="8559" b="75200"/>
          <a:stretch/>
        </p:blipFill>
        <p:spPr bwMode="auto">
          <a:xfrm rot="10340250">
            <a:off x="-778601" y="4393530"/>
            <a:ext cx="3393020" cy="6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62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582856"/>
              </p:ext>
            </p:extLst>
          </p:nvPr>
        </p:nvGraphicFramePr>
        <p:xfrm>
          <a:off x="1115616" y="1916832"/>
          <a:ext cx="777686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8595" y="135046"/>
            <a:ext cx="8928992" cy="1231106"/>
          </a:xfrm>
          <a:prstGeom prst="rect">
            <a:avLst/>
          </a:prstGeom>
          <a:solidFill>
            <a:srgbClr val="A0E9FA"/>
          </a:solidFill>
        </p:spPr>
        <p:txBody>
          <a:bodyPr wrap="square">
            <a:spAutoFit/>
          </a:bodyPr>
          <a:lstStyle/>
          <a:p>
            <a:endParaRPr lang="ru-RU" sz="1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КОМФОРТНЫЕ УСЛОВИЯ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РАБОТЫ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4" descr="C:\Users\1\Desktop\10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3626" y="430504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7370" y="2139836"/>
            <a:ext cx="6308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БЛАГОПРИЯТНЫЙ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МОРАЛЬНО-ПСИХОЛОГИЧЕСКИЙ КЛИМАТ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82" name="Picture 10" descr="https://sklad.freeimg.ru/rsynced_images/shaking-hands-1018097_128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" y="5242892"/>
            <a:ext cx="2201871" cy="155679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9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764" y="130606"/>
            <a:ext cx="8856982" cy="584775"/>
          </a:xfrm>
          <a:prstGeom prst="rect">
            <a:avLst/>
          </a:prstGeom>
          <a:solidFill>
            <a:srgbClr val="A0E9F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УЧАСТИЕ В КОНКУРСЕ</a:t>
            </a:r>
          </a:p>
        </p:txBody>
      </p:sp>
      <p:pic>
        <p:nvPicPr>
          <p:cNvPr id="5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30606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15778" r="44885" b="37988"/>
          <a:stretch/>
        </p:blipFill>
        <p:spPr>
          <a:xfrm>
            <a:off x="4446792" y="4115968"/>
            <a:ext cx="4568954" cy="25980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2200" r="19287" b="9401"/>
          <a:stretch/>
        </p:blipFill>
        <p:spPr>
          <a:xfrm>
            <a:off x="158764" y="4087750"/>
            <a:ext cx="4009201" cy="27379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6602" r="18500" b="13600"/>
          <a:stretch/>
        </p:blipFill>
        <p:spPr>
          <a:xfrm>
            <a:off x="1979712" y="850686"/>
            <a:ext cx="5332849" cy="310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61E7F3C-0CEF-4E19-A2B6-DFE93AB61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033" t="52571" r="15352" b="5499"/>
          <a:stretch/>
        </p:blipFill>
        <p:spPr>
          <a:xfrm>
            <a:off x="3778882" y="3789040"/>
            <a:ext cx="5103461" cy="2638775"/>
          </a:xfrm>
          <a:ln w="38100">
            <a:solidFill>
              <a:srgbClr val="428EE2"/>
            </a:solidFill>
          </a:ln>
        </p:spPr>
      </p:pic>
      <p:pic>
        <p:nvPicPr>
          <p:cNvPr id="4" name="Объект 4">
            <a:extLst>
              <a:ext uri="{FF2B5EF4-FFF2-40B4-BE49-F238E27FC236}">
                <a16:creationId xmlns:a16="http://schemas.microsoft.com/office/drawing/2014/main" id="{B61E7F3C-0CEF-4E19-A2B6-DFE93AB61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67" t="16852" r="31897" b="48713"/>
          <a:stretch/>
        </p:blipFill>
        <p:spPr>
          <a:xfrm>
            <a:off x="295306" y="1177401"/>
            <a:ext cx="6035307" cy="2286102"/>
          </a:xfrm>
          <a:prstGeom prst="rect">
            <a:avLst/>
          </a:prstGeom>
          <a:ln w="38100">
            <a:solidFill>
              <a:srgbClr val="428EE2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58764" y="130606"/>
            <a:ext cx="8856982" cy="584775"/>
          </a:xfrm>
          <a:prstGeom prst="rect">
            <a:avLst/>
          </a:prstGeom>
          <a:solidFill>
            <a:srgbClr val="A0E9F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 КОНКУРСЕ</a:t>
            </a:r>
          </a:p>
        </p:txBody>
      </p:sp>
      <p:pic>
        <p:nvPicPr>
          <p:cNvPr id="7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30606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8">
            <a:extLst>
              <a:ext uri="{FF2B5EF4-FFF2-40B4-BE49-F238E27FC236}">
                <a16:creationId xmlns:a16="http://schemas.microsoft.com/office/drawing/2014/main" id="{1083E9E4-B3F2-4660-AA12-B03495989A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67" b="86389" l="0" r="77396"/>
                    </a14:imgEffect>
                  </a14:imgLayer>
                </a14:imgProps>
              </a:ext>
            </a:extLst>
          </a:blip>
          <a:srcRect l="16204" t="9024" r="61356" b="71030"/>
          <a:stretch/>
        </p:blipFill>
        <p:spPr>
          <a:xfrm rot="20397707">
            <a:off x="156502" y="4133220"/>
            <a:ext cx="3457286" cy="1728645"/>
          </a:xfrm>
          <a:prstGeom prst="ellipse">
            <a:avLst/>
          </a:prstGeom>
          <a:ln w="5715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70543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376" y="57404"/>
            <a:ext cx="8856982" cy="830997"/>
          </a:xfrm>
          <a:prstGeom prst="rect">
            <a:avLst/>
          </a:prstGeom>
          <a:solidFill>
            <a:srgbClr val="A0E9F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НОМИНАЦИЯ «ПЕДАГОГ»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КРИТЕРИЙ ОЦЕНКИ ЗАЯВОК</a:t>
            </a:r>
          </a:p>
        </p:txBody>
      </p:sp>
      <p:pic>
        <p:nvPicPr>
          <p:cNvPr id="5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30606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1177" y="945291"/>
            <a:ext cx="748883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При оценке заявок были учтены основные принципы образования детей дошкольного возраста:</a:t>
            </a:r>
            <a:endParaRPr lang="ru-RU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15276" y="1904193"/>
            <a:ext cx="8432713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C7BD2"/>
                </a:solidFill>
                <a:latin typeface="Arial Black" panose="020B0A04020102020204" pitchFamily="34" charset="0"/>
              </a:rPr>
              <a:t>сохранение уникальности и самоценности дошкольного детства как важного этапа в общем развитии человека, как периода жизни значимого самого по себе, без всяких условий;</a:t>
            </a:r>
            <a:endParaRPr lang="ru-RU" sz="1400" dirty="0">
              <a:solidFill>
                <a:srgbClr val="1C7BD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578" y="4342271"/>
            <a:ext cx="488627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1C7BD2"/>
                </a:solidFill>
                <a:latin typeface="Arial Black" panose="020B0A04020102020204" pitchFamily="34" charset="0"/>
              </a:rPr>
              <a:t>обеспечение развивающего характера</a:t>
            </a:r>
          </a:p>
          <a:p>
            <a:r>
              <a:rPr lang="ru-RU" sz="1600" dirty="0" smtClean="0">
                <a:solidFill>
                  <a:srgbClr val="1C7BD2"/>
                </a:solidFill>
                <a:latin typeface="Arial Black" panose="020B0A04020102020204" pitchFamily="34" charset="0"/>
              </a:rPr>
              <a:t>дошкольного образования;</a:t>
            </a:r>
            <a:endParaRPr lang="ru-RU" sz="1600" dirty="0">
              <a:solidFill>
                <a:srgbClr val="1C7BD2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578" y="5103795"/>
            <a:ext cx="454162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1C7BD2"/>
                </a:solidFill>
                <a:latin typeface="Arial Black" panose="020B0A04020102020204" pitchFamily="34" charset="0"/>
              </a:rPr>
              <a:t>учет возрастных и индивидуальных</a:t>
            </a:r>
          </a:p>
          <a:p>
            <a:r>
              <a:rPr lang="ru-RU" sz="1600" dirty="0" smtClean="0">
                <a:solidFill>
                  <a:srgbClr val="1C7BD2"/>
                </a:solidFill>
                <a:latin typeface="Arial Black" panose="020B0A04020102020204" pitchFamily="34" charset="0"/>
              </a:rPr>
              <a:t>особенностей каждого ребенка;</a:t>
            </a:r>
            <a:endParaRPr lang="ru-RU" sz="1600" dirty="0">
              <a:solidFill>
                <a:srgbClr val="1C7BD2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578" y="5867166"/>
            <a:ext cx="2135521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1C7BD2"/>
                </a:solidFill>
                <a:latin typeface="Arial Black" panose="020B0A04020102020204" pitchFamily="34" charset="0"/>
              </a:rPr>
              <a:t>обучение в игре.</a:t>
            </a:r>
            <a:endParaRPr lang="ru-RU" sz="1600" dirty="0">
              <a:solidFill>
                <a:srgbClr val="1C7BD2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276" y="2812028"/>
            <a:ext cx="66046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1C7BD2"/>
                </a:solidFill>
                <a:latin typeface="Arial Black" panose="020B0A04020102020204" pitchFamily="34" charset="0"/>
              </a:rPr>
              <a:t>вовлечение семьи в образовательный процесс;</a:t>
            </a:r>
            <a:endParaRPr lang="ru-RU" dirty="0">
              <a:solidFill>
                <a:srgbClr val="1C7BD2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276" y="3284762"/>
            <a:ext cx="676339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1C7BD2"/>
                </a:solidFill>
                <a:latin typeface="Arial Black" panose="020B0A04020102020204" pitchFamily="34" charset="0"/>
              </a:rPr>
              <a:t>развитие личности каждого ребенка: его коммуникативных, </a:t>
            </a:r>
          </a:p>
          <a:p>
            <a:pPr algn="just"/>
            <a:r>
              <a:rPr lang="ru-RU" sz="1400" dirty="0" smtClean="0">
                <a:solidFill>
                  <a:srgbClr val="1C7BD2"/>
                </a:solidFill>
                <a:latin typeface="Arial Black" panose="020B0A04020102020204" pitchFamily="34" charset="0"/>
              </a:rPr>
              <a:t>познавательных, художественно-эстетических способностей, </a:t>
            </a:r>
          </a:p>
          <a:p>
            <a:pPr algn="just"/>
            <a:r>
              <a:rPr lang="ru-RU" sz="1400" dirty="0" smtClean="0">
                <a:solidFill>
                  <a:srgbClr val="1C7BD2"/>
                </a:solidFill>
                <a:latin typeface="Arial Black" panose="020B0A04020102020204" pitchFamily="34" charset="0"/>
              </a:rPr>
              <a:t>социальных навыков, физических возможностей, </a:t>
            </a:r>
          </a:p>
          <a:p>
            <a:pPr algn="just"/>
            <a:r>
              <a:rPr lang="ru-RU" sz="1400" dirty="0" smtClean="0">
                <a:solidFill>
                  <a:srgbClr val="1C7BD2"/>
                </a:solidFill>
                <a:latin typeface="Arial Black" panose="020B0A04020102020204" pitchFamily="34" charset="0"/>
              </a:rPr>
              <a:t>охрану и укрепление его здоровья;</a:t>
            </a:r>
            <a:endParaRPr lang="ru-RU" sz="1400" dirty="0">
              <a:solidFill>
                <a:srgbClr val="1C7BD2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51520" y="2132856"/>
            <a:ext cx="216025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251520" y="2888682"/>
            <a:ext cx="216025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251519" y="3653803"/>
            <a:ext cx="216025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251519" y="4526646"/>
            <a:ext cx="216025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251518" y="5288170"/>
            <a:ext cx="216025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251518" y="5935984"/>
            <a:ext cx="216025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 descr="https://im0-tub-ru.yandex.net/i?id=05e53d4eada298cd1b7b702c7a1be00c-l&amp;ref=rim&amp;n=13&amp;w=975&amp;h=9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087" y="4261416"/>
            <a:ext cx="2536271" cy="25362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05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5220072" y="1310967"/>
            <a:ext cx="3218656" cy="1494893"/>
          </a:xfrm>
          <a:prstGeom prst="wedgeEllipse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2687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8764" y="1133779"/>
            <a:ext cx="4176464" cy="14801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ПЕДАГОГИЧЕСКОЕ ДЕЙСТВИЕ, КОТОРЫМ ВЫ ГОРДИТЕСЬ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26725" y="1695217"/>
            <a:ext cx="3256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 Black" panose="020B0A04020102020204" pitchFamily="34" charset="0"/>
              </a:rPr>
              <a:t>«</a:t>
            </a:r>
            <a:r>
              <a:rPr lang="ru-RU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Какой </a:t>
            </a:r>
            <a:r>
              <a:rPr lang="ru-RU" b="1" dirty="0">
                <a:solidFill>
                  <a:srgbClr val="0070C0"/>
                </a:solidFill>
                <a:latin typeface="Arial Black" panose="020B0A04020102020204" pitchFamily="34" charset="0"/>
              </a:rPr>
              <a:t>ты умница, </a:t>
            </a:r>
            <a:endParaRPr lang="ru-RU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что </a:t>
            </a:r>
            <a:r>
              <a:rPr lang="ru-RU" b="1" dirty="0">
                <a:solidFill>
                  <a:srgbClr val="0070C0"/>
                </a:solidFill>
                <a:latin typeface="Arial Black" panose="020B0A04020102020204" pitchFamily="34" charset="0"/>
              </a:rPr>
              <a:t>так не делаешь!!!».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4098" name="Picture 2" descr="https://i.mycdn.me/i?r=AyH4iRPQ2q0otWIFepML2LxRifMPfLmAfQOgBEMf9aWfr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0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99"/>
          <a:stretch/>
        </p:blipFill>
        <p:spPr bwMode="auto">
          <a:xfrm>
            <a:off x="1691680" y="2576386"/>
            <a:ext cx="5595875" cy="428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8764" y="99828"/>
            <a:ext cx="8856982" cy="646331"/>
          </a:xfrm>
          <a:prstGeom prst="rect">
            <a:avLst/>
          </a:prstGeom>
          <a:solidFill>
            <a:srgbClr val="A0E9F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ПЕРВОЕ ЗАДАНИЕ</a:t>
            </a:r>
          </a:p>
        </p:txBody>
      </p:sp>
      <p:pic>
        <p:nvPicPr>
          <p:cNvPr id="11" name="Picture 4" descr="C:\Users\1\Desktop\1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30606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s://clipart-best.com/img/question-mark/question-mark-clip-art-8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336" y="1201008"/>
            <a:ext cx="1345726" cy="134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60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2687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1012711"/>
            <a:ext cx="3672408" cy="15521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Если бы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Вы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вели страничку в социальных сетях, чтобы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Вы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написали об одном из дней жизни группы родителям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детей 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643CA8-B4A9-4E26-BF16-2B35F048C8F8}"/>
              </a:ext>
            </a:extLst>
          </p:cNvPr>
          <p:cNvSpPr txBox="1"/>
          <p:nvPr/>
        </p:nvSpPr>
        <p:spPr>
          <a:xfrm>
            <a:off x="4308689" y="3356992"/>
            <a:ext cx="4572000" cy="3365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ctr">
              <a:spcAft>
                <a:spcPts val="1000"/>
              </a:spcAft>
            </a:pPr>
            <a:endParaRPr lang="ru-RU" sz="1400" dirty="0" smtClean="0">
              <a:solidFill>
                <a:srgbClr val="C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1000"/>
              </a:spcAft>
            </a:pPr>
            <a:r>
              <a:rPr lang="ru-RU" sz="140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Дорогие </a:t>
            </a:r>
            <a:r>
              <a:rPr lang="ru-RU" sz="14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мамы и папы!</a:t>
            </a:r>
            <a:r>
              <a:rPr lang="ru-RU" sz="1400" dirty="0">
                <a:solidFill>
                  <a:srgbClr val="1C7BD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srgbClr val="1C7BD2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1000"/>
              </a:spcAft>
            </a:pPr>
            <a:r>
              <a:rPr lang="ru-RU" sz="1400" dirty="0" smtClean="0">
                <a:solidFill>
                  <a:srgbClr val="1C7BD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</a:t>
            </a:r>
            <a:r>
              <a:rPr lang="ru-RU" sz="1400" dirty="0">
                <a:solidFill>
                  <a:srgbClr val="1C7BD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наши дети проделали огромную работу: они самостоятельно навели порядок в «Центре познания». Ребята перебрали природный материал, разложили его по контейнерам, подписали каждый контейнер и </a:t>
            </a:r>
            <a:r>
              <a:rPr lang="ru-RU" sz="1400" dirty="0" smtClean="0">
                <a:solidFill>
                  <a:srgbClr val="1C7BD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расставили </a:t>
            </a:r>
            <a:r>
              <a:rPr lang="ru-RU" sz="1400" dirty="0">
                <a:solidFill>
                  <a:srgbClr val="1C7BD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на места. С удовольствием наблюдала, за тем, как ребятам удалось договориться, кто  и что будет делать, как ответственно каждый выполнял свою работу. Наши дети – настоящие хозяева группы! </a:t>
            </a:r>
            <a:endParaRPr lang="ru-RU" sz="1100" dirty="0">
              <a:solidFill>
                <a:srgbClr val="1C7BD2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ФОТО РАБОТА\Фото 2 группа Познание\20201204_1144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" t="27916" r="20938" b="14722"/>
          <a:stretch/>
        </p:blipFill>
        <p:spPr bwMode="auto">
          <a:xfrm>
            <a:off x="6426547" y="933695"/>
            <a:ext cx="2527193" cy="1534654"/>
          </a:xfrm>
          <a:prstGeom prst="rect">
            <a:avLst/>
          </a:prstGeom>
          <a:noFill/>
          <a:ln w="38100">
            <a:solidFill>
              <a:srgbClr val="1C7BD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ФОТО РАБОТА\Фото 2 группа Познание\20201204_1147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t="3750" b="3750"/>
          <a:stretch/>
        </p:blipFill>
        <p:spPr bwMode="auto">
          <a:xfrm>
            <a:off x="4323863" y="1688066"/>
            <a:ext cx="2155546" cy="1581050"/>
          </a:xfrm>
          <a:prstGeom prst="rect">
            <a:avLst/>
          </a:prstGeom>
          <a:noFill/>
          <a:ln w="38100">
            <a:solidFill>
              <a:srgbClr val="1C7BD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r="27951" b="22001"/>
          <a:stretch/>
        </p:blipFill>
        <p:spPr>
          <a:xfrm>
            <a:off x="217899" y="2996952"/>
            <a:ext cx="3562013" cy="3543871"/>
          </a:xfrm>
          <a:prstGeom prst="rect">
            <a:avLst/>
          </a:prstGeom>
          <a:ln w="38100">
            <a:solidFill>
              <a:srgbClr val="1C7BD2"/>
            </a:solidFill>
          </a:ln>
        </p:spPr>
      </p:pic>
      <p:pic>
        <p:nvPicPr>
          <p:cNvPr id="11" name="Picture 12" descr="https://clipart-best.com/img/question-mark/question-mark-clip-art-8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707" y="973644"/>
            <a:ext cx="1345726" cy="134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58764" y="69051"/>
            <a:ext cx="8856982" cy="707886"/>
          </a:xfrm>
          <a:prstGeom prst="rect">
            <a:avLst/>
          </a:prstGeom>
          <a:solidFill>
            <a:srgbClr val="A0E9F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ВТОРОЕ ЗАДАНИЕ</a:t>
            </a:r>
          </a:p>
        </p:txBody>
      </p:sp>
      <p:pic>
        <p:nvPicPr>
          <p:cNvPr id="14" name="Picture 4" descr="C:\Users\1\Desktop\10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30606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cpamonstro.com/wp-content/uploads/2020/12/instagram-zeichen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4" b="22682"/>
          <a:stretch/>
        </p:blipFill>
        <p:spPr bwMode="auto">
          <a:xfrm>
            <a:off x="6542549" y="2518055"/>
            <a:ext cx="2488908" cy="78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4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2687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48040" y="1012711"/>
            <a:ext cx="5904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C000"/>
                </a:solidFill>
              </a:rPr>
              <a:t>	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8764" y="69051"/>
            <a:ext cx="8856982" cy="707886"/>
          </a:xfrm>
          <a:prstGeom prst="rect">
            <a:avLst/>
          </a:prstGeom>
          <a:solidFill>
            <a:srgbClr val="A0E9F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ТРЕТЬЕ ЗАДАНИЕ</a:t>
            </a:r>
          </a:p>
        </p:txBody>
      </p:sp>
      <p:pic>
        <p:nvPicPr>
          <p:cNvPr id="9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30606"/>
            <a:ext cx="16639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07504" y="1012711"/>
            <a:ext cx="3672408" cy="15521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Интервью «Представьте себе, что перед 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Вами </a:t>
            </a:r>
            <a:r>
              <a:rPr lang="ru-RU" sz="14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несколько кандидатов с примерно одинаковом стажем работы. Какие 3 вопроса 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Вы </a:t>
            </a:r>
            <a:r>
              <a:rPr lang="ru-RU" sz="14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бы задали, чтобы взять себе в напарники?»</a:t>
            </a:r>
          </a:p>
        </p:txBody>
      </p:sp>
      <p:pic>
        <p:nvPicPr>
          <p:cNvPr id="11" name="Picture 12" descr="https://clipart-best.com/img/question-mark/question-mark-clip-art-8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78" y="1062538"/>
            <a:ext cx="1345726" cy="134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8848" y="2938023"/>
            <a:ext cx="8020078" cy="8826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400" dirty="0" smtClean="0">
                <a:solidFill>
                  <a:srgbClr val="1C7BD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Как </a:t>
            </a:r>
            <a:r>
              <a:rPr lang="ru-RU" sz="2400" dirty="0">
                <a:solidFill>
                  <a:srgbClr val="1C7BD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 распределяли обязанности с коллегами на предыдущем месте работы?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1066" y="4070949"/>
            <a:ext cx="7552377" cy="8826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400" dirty="0" smtClean="0">
                <a:solidFill>
                  <a:srgbClr val="1C7BD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Кто </a:t>
            </a:r>
            <a:r>
              <a:rPr lang="ru-RU" sz="2400" dirty="0">
                <a:solidFill>
                  <a:srgbClr val="1C7BD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как </a:t>
            </a:r>
            <a:r>
              <a:rPr lang="ru-RU" sz="2400" dirty="0" smtClean="0">
                <a:solidFill>
                  <a:srgbClr val="1C7BD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планировал образовательную </a:t>
            </a:r>
            <a:r>
              <a:rPr lang="ru-RU" sz="2400" dirty="0">
                <a:solidFill>
                  <a:srgbClr val="1C7BD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в Вашем ДОУ?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84876" y="5203875"/>
            <a:ext cx="6804756" cy="8826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400" dirty="0" smtClean="0">
                <a:solidFill>
                  <a:srgbClr val="1C7BD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Как </a:t>
            </a:r>
            <a:r>
              <a:rPr lang="ru-RU" sz="2400" dirty="0">
                <a:solidFill>
                  <a:srgbClr val="1C7BD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 привлекали родителей к участию в жизни группы?</a:t>
            </a:r>
          </a:p>
        </p:txBody>
      </p:sp>
      <p:pic>
        <p:nvPicPr>
          <p:cNvPr id="1026" name="Picture 2" descr="https://img2.freepng.ru/20180425/zhw/kisspng-microphone-i-p-s-s-a-r-massimo-alberini-job-inter-5ae045f802f006.40996480152464741601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16" t="22181" r="25354" b="24027"/>
          <a:stretch/>
        </p:blipFill>
        <p:spPr bwMode="auto">
          <a:xfrm flipH="1">
            <a:off x="5220072" y="805226"/>
            <a:ext cx="2685706" cy="191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7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5523</TotalTime>
  <Words>559</Words>
  <Application>Microsoft Office PowerPoint</Application>
  <PresentationFormat>Экран (4:3)</PresentationFormat>
  <Paragraphs>98</Paragraphs>
  <Slides>16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227</cp:revision>
  <dcterms:created xsi:type="dcterms:W3CDTF">2020-11-12T15:33:42Z</dcterms:created>
  <dcterms:modified xsi:type="dcterms:W3CDTF">2021-08-19T12:44:01Z</dcterms:modified>
</cp:coreProperties>
</file>